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3"/>
    <p:sldId id="259" r:id="rId4"/>
    <p:sldId id="296" r:id="rId5"/>
    <p:sldId id="333" r:id="rId6"/>
    <p:sldId id="265" r:id="rId7"/>
    <p:sldId id="336" r:id="rId8"/>
    <p:sldId id="264" r:id="rId9"/>
    <p:sldId id="335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270" r:id="rId18"/>
    <p:sldId id="344" r:id="rId19"/>
    <p:sldId id="345" r:id="rId20"/>
    <p:sldId id="275" r:id="rId21"/>
    <p:sldId id="347" r:id="rId22"/>
    <p:sldId id="276" r:id="rId23"/>
    <p:sldId id="348" r:id="rId24"/>
    <p:sldId id="277" r:id="rId25"/>
    <p:sldId id="278" r:id="rId26"/>
    <p:sldId id="279" r:id="rId27"/>
    <p:sldId id="349" r:id="rId28"/>
    <p:sldId id="350" r:id="rId29"/>
    <p:sldId id="351" r:id="rId30"/>
    <p:sldId id="282" r:id="rId31"/>
    <p:sldId id="281" r:id="rId32"/>
    <p:sldId id="283" r:id="rId33"/>
    <p:sldId id="284" r:id="rId34"/>
    <p:sldId id="352" r:id="rId35"/>
    <p:sldId id="353" r:id="rId36"/>
    <p:sldId id="291" r:id="rId37"/>
    <p:sldId id="354" r:id="rId38"/>
    <p:sldId id="355" r:id="rId39"/>
    <p:sldId id="356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7A88C-4A04-4ADB-904B-E9A7049BA098}">
          <p14:sldIdLst>
            <p14:sldId id="256"/>
            <p14:sldId id="259"/>
            <p14:sldId id="296"/>
            <p14:sldId id="333"/>
            <p14:sldId id="265"/>
            <p14:sldId id="336"/>
            <p14:sldId id="264"/>
            <p14:sldId id="335"/>
            <p14:sldId id="337"/>
            <p14:sldId id="338"/>
            <p14:sldId id="339"/>
            <p14:sldId id="340"/>
            <p14:sldId id="341"/>
            <p14:sldId id="342"/>
            <p14:sldId id="343"/>
            <p14:sldId id="270"/>
            <p14:sldId id="344"/>
            <p14:sldId id="345"/>
            <p14:sldId id="275"/>
            <p14:sldId id="347"/>
            <p14:sldId id="276"/>
            <p14:sldId id="348"/>
            <p14:sldId id="277"/>
            <p14:sldId id="278"/>
            <p14:sldId id="279"/>
            <p14:sldId id="349"/>
            <p14:sldId id="350"/>
            <p14:sldId id="351"/>
            <p14:sldId id="282"/>
            <p14:sldId id="281"/>
            <p14:sldId id="283"/>
            <p14:sldId id="284"/>
            <p14:sldId id="352"/>
            <p14:sldId id="353"/>
            <p14:sldId id="291"/>
            <p14:sldId id="354"/>
            <p14:sldId id="355"/>
            <p14:sldId id="35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notesMaster" Target="notesMasters/notesMaster1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36DC5-6B4F-44E3-8A0F-AC8B645FC9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F828A-B43E-43C5-B5A0-09906DD9F9A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9B78A-A4E1-465D-9662-FC47D40DE0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C5959-52B5-4A55-846A-59A0DED06E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6D9B78A-A4E1-465D-9662-FC47D40DE07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0000"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1122363"/>
            <a:ext cx="5833402" cy="2387600"/>
          </a:xfrm>
        </p:spPr>
        <p:txBody>
          <a:bodyPr/>
          <a:lstStyle/>
          <a:p>
            <a:pPr algn="l"/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ЛЕТОПИС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3509963"/>
            <a:ext cx="5833402" cy="3053555"/>
          </a:xfrm>
        </p:spPr>
        <p:txBody>
          <a:bodyPr/>
          <a:lstStyle/>
          <a:p>
            <a:pPr algn="l"/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ОСНОВНЕ ШКОЛЕ „МОМЧИЛО РАНКОВИЋ“</a:t>
            </a:r>
            <a:endParaRPr lang="sr-Cyrl-RS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sr-Cyrl-RS" dirty="0">
                <a:solidFill>
                  <a:schemeClr val="accent1">
                    <a:lumMod val="50000"/>
                  </a:schemeClr>
                </a:solidFill>
              </a:rPr>
              <a:t>2023/2024. ГОДИНА</a:t>
            </a:r>
            <a:endParaRPr lang="sr-Cyrl-R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8597265" cy="5982970"/>
          </a:xfrm>
        </p:spPr>
        <p:txBody>
          <a:bodyPr>
            <a:normAutofit/>
          </a:bodyPr>
          <a:p>
            <a:r>
              <a:rPr lang="sr-Cyrl-RS" altLang="en-US" sz="2000"/>
              <a:t>Н</a:t>
            </a:r>
            <a:r>
              <a:rPr lang="en-US" sz="2000"/>
              <a:t>а иницијативу чланова Ученичког парламента и координатора наставнице Санеле Шћопуловић,једна учионица у оквиру школе је адаптирана и преуређена у "Учионицу за разбибригу".Учионица је намењена ученицима за забаву и опуштање у периоде током наставног дана када желе да се опусте,изолују или одморе у време трајања одмора или док чекају превоз.Такође,учионица је опремљена лаптопом и пројектором те стога је на располагању и наставницима који желе да ту одрже час или радионицу уз приказ неког мултимедијалног садржаја.</a:t>
            </a:r>
            <a:br>
              <a:rPr lang="en-US" sz="2000"/>
            </a:br>
            <a:endParaRPr lang="en-US" sz="2000"/>
          </a:p>
        </p:txBody>
      </p:sp>
      <p:pic>
        <p:nvPicPr>
          <p:cNvPr id="5" name="Content Placeholder 4" descr="386562684_821878096607622_2817696356340496683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090160" y="3197860"/>
            <a:ext cx="3792220" cy="2843530"/>
          </a:xfrm>
          <a:prstGeom prst="rect">
            <a:avLst/>
          </a:prstGeom>
        </p:spPr>
      </p:pic>
      <p:pic>
        <p:nvPicPr>
          <p:cNvPr id="6" name="Content Placeholder 5" descr="386736747_821878019940963_7027502569791327671_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590405" y="1300480"/>
            <a:ext cx="2004695" cy="44532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sr-Cyrl-RS" altLang="en-US" sz="2000"/>
              <a:t>Д</a:t>
            </a:r>
            <a:r>
              <a:rPr lang="en-US" sz="2000"/>
              <a:t>ана 3.10. је Ученички парламент организовао радионицу у оквиру Дечије недеље под слоганом "Велико срце деце Србије".Наиме,чланови парламента су својим трудом и залагањем прикупили потребан материјал за израду паноа.Ученици су уживали у радионици проналазећи себе у описима другара и лепили своју фотографију на означено место.Заједно су на тај начин налазили своја места у великом срцу које представља нашу школу.</a:t>
            </a:r>
            <a:endParaRPr lang="en-US" sz="2000"/>
          </a:p>
        </p:txBody>
      </p:sp>
      <p:pic>
        <p:nvPicPr>
          <p:cNvPr id="5" name="Content Placeholder 4" descr="386719140_821888466606585_3371356250698506084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9274175" y="1510030"/>
            <a:ext cx="2053590" cy="4562475"/>
          </a:xfrm>
          <a:prstGeom prst="rect">
            <a:avLst/>
          </a:prstGeom>
        </p:spPr>
      </p:pic>
      <p:pic>
        <p:nvPicPr>
          <p:cNvPr id="6" name="Content Placeholder 5" descr="386553388_821888313273267_379558241083187371_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9080" y="3368675"/>
            <a:ext cx="6007100" cy="27038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sr-Cyrl-RS" altLang="en-US"/>
              <a:t>С</a:t>
            </a:r>
            <a:r>
              <a:rPr lang="en-US"/>
              <a:t>портски дан у оквиру Дечије недеље реализован  5.10.2023.</a:t>
            </a:r>
            <a:endParaRPr lang="en-US"/>
          </a:p>
        </p:txBody>
      </p:sp>
      <p:pic>
        <p:nvPicPr>
          <p:cNvPr id="5" name="Content Placeholder 4" descr="387767631_824910296304402_1320211397920088828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38215" y="1673860"/>
            <a:ext cx="3843020" cy="43783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sr-Cyrl-RS" altLang="en-US" sz="2000"/>
              <a:t>Д</a:t>
            </a:r>
            <a:r>
              <a:rPr lang="en-US" sz="2000"/>
              <a:t>ана 6.10.2023.наставник географије,Милош Голубовић,је организовао квиз "Занимљива географија" у коме су учествовали сви ученици више наставе наше школе.Квиз је реализован у оквиру Дечије недеље.</a:t>
            </a:r>
            <a:endParaRPr lang="en-US" sz="2000"/>
          </a:p>
        </p:txBody>
      </p:sp>
      <p:pic>
        <p:nvPicPr>
          <p:cNvPr id="5" name="Content Placeholder 4" descr="387762176_824912146304217_4982712182286885034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272790" y="2162810"/>
            <a:ext cx="5722620" cy="43097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sz="2000"/>
              <a:t>4.10.2023.реализована је активност "Улепшајмо свет" на часу музичке културе у оквиру Дечије недеље.Активност је организовала наставница Бранислава Радуловић</a:t>
            </a:r>
            <a:r>
              <a:rPr lang="sr-Cyrl-RS" altLang="en-US" sz="2000"/>
              <a:t>.</a:t>
            </a:r>
            <a:endParaRPr lang="sr-Cyrl-RS" altLang="en-US" sz="2000"/>
          </a:p>
        </p:txBody>
      </p:sp>
      <p:pic>
        <p:nvPicPr>
          <p:cNvPr id="5" name="Content Placeholder 4" descr="387788777_824965632965535_7967615545699552649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77545" y="2531745"/>
            <a:ext cx="4184015" cy="3137535"/>
          </a:xfrm>
          <a:prstGeom prst="rect">
            <a:avLst/>
          </a:prstGeom>
        </p:spPr>
      </p:pic>
      <p:pic>
        <p:nvPicPr>
          <p:cNvPr id="6" name="Content Placeholder 5" descr="387774099_824965662965532_8719157154176677374_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90160" y="2531745"/>
            <a:ext cx="4184015" cy="31375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sr-Cyrl-RS" altLang="en-US" sz="2000"/>
              <a:t>Н</a:t>
            </a:r>
            <a:r>
              <a:rPr lang="en-US" sz="2000"/>
              <a:t>аша школа је скромним доприносом помогла акцију прикупљања новчаних средстава за нашу малу суграђанку Снежу и самим тим имала допринос на хуманитарном базару одржаном 20.10.2023. у Неготину.Овиме је наш "Хуманитарни кутак" добио прави смисао.Радници и ученици наше школе ће се трудити да и убудуће учествују у хуманитарним акцијама.</a:t>
            </a:r>
            <a:endParaRPr lang="en-US" sz="2000"/>
          </a:p>
        </p:txBody>
      </p:sp>
      <p:pic>
        <p:nvPicPr>
          <p:cNvPr id="5" name="Content Placeholder 4" descr="395086948_835065885288843_3233758199564584665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812290" y="2630805"/>
            <a:ext cx="6326505" cy="28479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5249" y="2700867"/>
            <a:ext cx="8598754" cy="1491305"/>
          </a:xfrm>
        </p:spPr>
        <p:txBody>
          <a:bodyPr>
            <a:normAutofit/>
          </a:bodyPr>
          <a:lstStyle/>
          <a:p>
            <a:r>
              <a:rPr lang="sr-Cyrl-RS" sz="4800" dirty="0"/>
              <a:t>Новембар</a:t>
            </a:r>
            <a:endParaRPr lang="en-US" sz="4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sr-Cyrl-RS" altLang="en-US" sz="2000"/>
              <a:t>Поводом Дана примирја у Првом светском рату,ученици наше школе су најпре са наставницом историје кроз презентацију и део документарног филма о Великом рату,увидели улогу Србије и њен допринос подеби савезника.Потом су израдили пано и правили амблеме,који симболишу Дан примирја у Првом светском рату.</a:t>
            </a:r>
            <a:br>
              <a:rPr lang="sr-Cyrl-RS" altLang="en-US" sz="2000"/>
            </a:br>
            <a:endParaRPr lang="en-US" sz="2000"/>
          </a:p>
        </p:txBody>
      </p:sp>
      <p:pic>
        <p:nvPicPr>
          <p:cNvPr id="4" name="Content Placeholder 3" descr="401088582_848049183990513_9122070886062499819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88340" y="2160905"/>
            <a:ext cx="4161155" cy="3880485"/>
          </a:xfrm>
          <a:prstGeom prst="rect">
            <a:avLst/>
          </a:prstGeom>
        </p:spPr>
      </p:pic>
      <p:pic>
        <p:nvPicPr>
          <p:cNvPr id="7" name="Content Placeholder 6" descr="401074110_848049037323861_6495521115225520261_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7880" y="2160905"/>
            <a:ext cx="2567940" cy="38804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sr-Cyrl-RS" altLang="en-US" sz="2000"/>
              <a:t>Припадници Полицијске управе у Бору,Полицијске станице у Неготину и ОЗСК ПС Неготин,су дсана 22.11.2023.,у оквиру пројекта “Заједно и безбедно кроз детињство”,одржали предавање ученицима 5. и 7.разреда,на тему “Превенција вршњачког насиља у стварном и виртуелном окружењу”.</a:t>
            </a:r>
            <a:endParaRPr lang="en-US" sz="2000"/>
          </a:p>
        </p:txBody>
      </p:sp>
      <p:pic>
        <p:nvPicPr>
          <p:cNvPr id="5" name="Content Placeholder 4" descr="403732353_854529710009127_6583471996804982870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77545" y="2531745"/>
            <a:ext cx="4184015" cy="3137535"/>
          </a:xfrm>
          <a:prstGeom prst="rect">
            <a:avLst/>
          </a:prstGeom>
        </p:spPr>
      </p:pic>
      <p:pic>
        <p:nvPicPr>
          <p:cNvPr id="6" name="Content Placeholder 5" descr="405505656_854529880009110_8789005835324832598_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90160" y="2531745"/>
            <a:ext cx="4184015" cy="31375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5249" y="2700867"/>
            <a:ext cx="8598754" cy="1491305"/>
          </a:xfrm>
        </p:spPr>
        <p:txBody>
          <a:bodyPr>
            <a:normAutofit/>
          </a:bodyPr>
          <a:lstStyle/>
          <a:p>
            <a:r>
              <a:rPr lang="sr-Cyrl-RS" sz="4800" dirty="0"/>
              <a:t>Децембар</a:t>
            </a:r>
            <a:endParaRPr lang="en-US" sz="4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5249" y="2700867"/>
            <a:ext cx="8598754" cy="1491305"/>
          </a:xfrm>
        </p:spPr>
        <p:txBody>
          <a:bodyPr>
            <a:normAutofit/>
          </a:bodyPr>
          <a:lstStyle/>
          <a:p>
            <a:r>
              <a:rPr lang="sr-Cyrl-RS" sz="4800" dirty="0"/>
              <a:t>Септембар</a:t>
            </a:r>
            <a:endParaRPr lang="en-US" sz="4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sr-Cyrl-RS" altLang="en-US" sz="2000"/>
              <a:t>Дана 15.12.ученици наше школе су присуствовали презентацији коју је одржао педагог на тему “Бонтон и правила лепог понашања”.Ученици су активно учествовали,показали знање и интересовање за ову тему.</a:t>
            </a:r>
            <a:endParaRPr lang="en-US" sz="2000"/>
          </a:p>
        </p:txBody>
      </p:sp>
      <p:pic>
        <p:nvPicPr>
          <p:cNvPr id="4" name="Content Placeholder 3" descr="414450047_876820561113375_1910115190332962745_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81885" y="2160905"/>
            <a:ext cx="5186680" cy="38804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r-Cyrl-RS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sr-Cyrl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Традиционално као и сваке године,ученици наше школе су са својим наставницима организовали низ активности поводом ноговодишњих празника:ноговодишње игре и приредба као и кићење новогодишње јелке која краси ходник школе.</a:t>
            </a:r>
            <a:endParaRPr lang="sr-Cyrl-RS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r-Cyrl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dirty="0"/>
          </a:p>
        </p:txBody>
      </p:sp>
      <p:pic>
        <p:nvPicPr>
          <p:cNvPr id="3" name="Content Placeholder 2" descr="414459927_878317820963649_5976023230293782083_n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467350" y="487045"/>
            <a:ext cx="5406390" cy="2443480"/>
          </a:xfrm>
          <a:prstGeom prst="rect">
            <a:avLst/>
          </a:prstGeom>
        </p:spPr>
      </p:pic>
      <p:pic>
        <p:nvPicPr>
          <p:cNvPr id="2" name="Picture 1" descr="IMG-f9c6f294ef5c2738b23ce7133a25e2e1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745" y="3583940"/>
            <a:ext cx="5819775" cy="3274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К</a:t>
            </a:r>
            <a:r>
              <a:rPr lang="en-US" sz="2000"/>
              <a:t>рајем децембра је на часовима Технике и технологије у организацији наставника Младена Јовића,реализована радионица под називом "Израда новогодишњих украса од рециклираног материјала" у којој су учествовали сви ученици виших разреда наше школе.</a:t>
            </a:r>
            <a:endParaRPr lang="en-US" sz="2000"/>
          </a:p>
        </p:txBody>
      </p:sp>
      <p:pic>
        <p:nvPicPr>
          <p:cNvPr id="5" name="Content Placeholder 4" descr="425286087_902124235249674_2883994287999174807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77545" y="2535555"/>
            <a:ext cx="4184015" cy="3129915"/>
          </a:xfrm>
          <a:prstGeom prst="rect">
            <a:avLst/>
          </a:prstGeom>
        </p:spPr>
      </p:pic>
      <p:pic>
        <p:nvPicPr>
          <p:cNvPr id="6" name="Content Placeholder 5" descr="425407759_902124108583020_2415229797103727834_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90160" y="2535555"/>
            <a:ext cx="4184015" cy="31299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5249" y="2700867"/>
            <a:ext cx="8598754" cy="1491305"/>
          </a:xfrm>
        </p:spPr>
        <p:txBody>
          <a:bodyPr>
            <a:normAutofit/>
          </a:bodyPr>
          <a:lstStyle/>
          <a:p>
            <a:r>
              <a:rPr lang="sr-Cyrl-RS" sz="4800" dirty="0"/>
              <a:t>Јануар</a:t>
            </a:r>
            <a:endParaRPr lang="en-US" sz="4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5575" y="731519"/>
            <a:ext cx="5401994" cy="5428526"/>
          </a:xfrm>
          <a:prstGeom prst="rect">
            <a:avLst/>
          </a:prstGeom>
        </p:spPr>
      </p:pic>
      <p:sp>
        <p:nvSpPr>
          <p:cNvPr id="13" name="Content Placeholder 8"/>
          <p:cNvSpPr txBox="1"/>
          <p:nvPr/>
        </p:nvSpPr>
        <p:spPr>
          <a:xfrm>
            <a:off x="677333" y="731519"/>
            <a:ext cx="3486703" cy="58802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ПРОСЛАВА ШКОЛСКЕ СЛАВЕ СВЕТОГ САВЕ</a:t>
            </a:r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Wingdings 3" charset="2"/>
              <a:buNone/>
            </a:pPr>
            <a:r>
              <a:rPr lang="sr-Cyrl-RS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27.1.2024.</a:t>
            </a:r>
            <a:endParaRPr lang="sr-Cyrl-RS">
              <a:solidFill>
                <a:srgbClr val="05050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Wingdings 3" charset="2"/>
              <a:buNone/>
            </a:pPr>
            <a:endParaRPr lang="sr-Cyrl-RS">
              <a:solidFill>
                <a:srgbClr val="05050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Wingdings 3" charset="2"/>
              <a:buNone/>
            </a:pPr>
            <a:endParaRPr lang="sr-Cyrl-RS">
              <a:solidFill>
                <a:srgbClr val="05050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 3" charset="2"/>
              <a:buNone/>
            </a:pPr>
            <a:r>
              <a:rPr lang="sr-Cyrl-RS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>
                <a:solidFill>
                  <a:srgbClr val="333333"/>
                </a:solidFill>
                <a:latin typeface="Resavska"/>
              </a:rPr>
              <a:t>Ускликнимо с љубављу</a:t>
            </a:r>
            <a:br>
              <a:rPr lang="ru-RU"/>
            </a:br>
            <a:r>
              <a:rPr lang="ru-RU"/>
              <a:t>	</a:t>
            </a:r>
            <a:r>
              <a:rPr lang="ru-RU">
                <a:solidFill>
                  <a:srgbClr val="333333"/>
                </a:solidFill>
                <a:latin typeface="Resavska"/>
              </a:rPr>
              <a:t>Светитељу Сави</a:t>
            </a:r>
            <a:br>
              <a:rPr lang="ru-RU"/>
            </a:br>
            <a:r>
              <a:rPr lang="ru-RU"/>
              <a:t>	</a:t>
            </a:r>
            <a:r>
              <a:rPr lang="ru-RU">
                <a:solidFill>
                  <a:srgbClr val="333333"/>
                </a:solidFill>
                <a:latin typeface="Resavska"/>
              </a:rPr>
              <a:t>Српске цркве и школе</a:t>
            </a:r>
            <a:br>
              <a:rPr lang="ru-RU"/>
            </a:br>
            <a:r>
              <a:rPr lang="ru-RU"/>
              <a:t>	</a:t>
            </a:r>
            <a:r>
              <a:rPr lang="ru-RU">
                <a:solidFill>
                  <a:srgbClr val="333333"/>
                </a:solidFill>
                <a:latin typeface="Resavska"/>
              </a:rPr>
              <a:t>Светитељској глави.</a:t>
            </a:r>
            <a:br>
              <a:rPr lang="ru-RU"/>
            </a:br>
            <a:r>
              <a:rPr lang="ru-RU"/>
              <a:t>	</a:t>
            </a:r>
            <a:r>
              <a:rPr lang="ru-RU">
                <a:solidFill>
                  <a:srgbClr val="333333"/>
                </a:solidFill>
                <a:latin typeface="Resavska"/>
              </a:rPr>
              <a:t>Тамо венци тамо слава</a:t>
            </a:r>
            <a:br>
              <a:rPr lang="ru-RU"/>
            </a:br>
            <a:r>
              <a:rPr lang="ru-RU"/>
              <a:t>	</a:t>
            </a:r>
            <a:r>
              <a:rPr lang="ru-RU">
                <a:solidFill>
                  <a:srgbClr val="333333"/>
                </a:solidFill>
                <a:latin typeface="Resavska"/>
              </a:rPr>
              <a:t>Где наш српски пастир Сава.</a:t>
            </a:r>
            <a:br>
              <a:rPr lang="ru-RU"/>
            </a:br>
            <a:r>
              <a:rPr lang="ru-RU"/>
              <a:t>	</a:t>
            </a:r>
            <a:r>
              <a:rPr lang="ru-RU">
                <a:solidFill>
                  <a:srgbClr val="333333"/>
                </a:solidFill>
                <a:latin typeface="Resavska"/>
              </a:rPr>
              <a:t>Појте му Срби,</a:t>
            </a:r>
            <a:br>
              <a:rPr lang="ru-RU"/>
            </a:br>
            <a:r>
              <a:rPr lang="ru-RU"/>
              <a:t>	</a:t>
            </a:r>
            <a:r>
              <a:rPr lang="ru-RU">
                <a:solidFill>
                  <a:srgbClr val="333333"/>
                </a:solidFill>
                <a:latin typeface="Resavska"/>
              </a:rPr>
              <a:t>Песму и утројте!</a:t>
            </a:r>
            <a:endParaRPr lang="ru-RU">
              <a:solidFill>
                <a:srgbClr val="333333"/>
              </a:solidFill>
              <a:latin typeface="Resavska"/>
            </a:endParaRPr>
          </a:p>
          <a:p>
            <a:pPr marL="0" indent="0">
              <a:buFont typeface="Wingdings 3" charset="2"/>
              <a:buNone/>
            </a:pPr>
            <a:endParaRPr lang="ru-RU">
              <a:solidFill>
                <a:srgbClr val="333333"/>
              </a:solidFill>
              <a:latin typeface="Resavska"/>
            </a:endParaRPr>
          </a:p>
          <a:p>
            <a:pPr marL="0" indent="0">
              <a:buFont typeface="Wingdings 3" charset="2"/>
              <a:buNone/>
            </a:pPr>
            <a:r>
              <a:rPr lang="ru-RU">
                <a:solidFill>
                  <a:srgbClr val="333333"/>
                </a:solidFill>
                <a:latin typeface="Resavska"/>
              </a:rPr>
              <a:t>Нека је срећна слава свим ученицима, њиховим родитељима и члановима колектива школе!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026" y="407187"/>
            <a:ext cx="4867195" cy="604362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5249" y="2700867"/>
            <a:ext cx="8598754" cy="1491305"/>
          </a:xfrm>
        </p:spPr>
        <p:txBody>
          <a:bodyPr>
            <a:normAutofit/>
          </a:bodyPr>
          <a:lstStyle/>
          <a:p>
            <a:r>
              <a:rPr lang="sr-Cyrl-RS" sz="4800" dirty="0"/>
              <a:t>Фебруар</a:t>
            </a:r>
            <a:endParaRPr lang="en-US" sz="4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sz="2000"/>
              <a:t>14.2.су ученици наше школе заједно са наставницом историје,Драганом Димитријевић,обележили Дан државности Републике Србије</a:t>
            </a:r>
            <a:r>
              <a:rPr lang="sr-Cyrl-RS" altLang="en-US" sz="2000"/>
              <a:t>.</a:t>
            </a:r>
            <a:endParaRPr lang="sr-Cyrl-RS" altLang="en-US" sz="2000"/>
          </a:p>
        </p:txBody>
      </p:sp>
      <p:pic>
        <p:nvPicPr>
          <p:cNvPr id="4" name="Content Placeholder 3" descr="428598167_914248140703950_4431133571343843158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895475" y="2160905"/>
            <a:ext cx="1746885" cy="3880485"/>
          </a:xfrm>
          <a:prstGeom prst="rect">
            <a:avLst/>
          </a:prstGeom>
        </p:spPr>
      </p:pic>
      <p:pic>
        <p:nvPicPr>
          <p:cNvPr id="5" name="Content Placeholder 4" descr="428598031_914248094037288_4059295344239902943_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90160" y="3159125"/>
            <a:ext cx="5257165" cy="236664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sr-Cyrl-RS" altLang="en-US" sz="2000"/>
              <a:t>20.2.је у нашој школи одржан угледни час под називом “Физика није баук!”,где су ученици 6.,7. и 8. разреда уз помоћ наставнице физике представили физику као предмет ученицима 5. и нижих разреда.Ученици су извођењем једноставних огледа успели да заинтересују млађе ђаке за предмет и објасне одређене природне појаве.Час је завршен Кахут квизом где су екупе: Архимеди, Тесле и ТНТ показали завидно знање.</a:t>
            </a:r>
            <a:endParaRPr lang="en-US" sz="2000"/>
          </a:p>
        </p:txBody>
      </p:sp>
      <p:pic>
        <p:nvPicPr>
          <p:cNvPr id="5" name="Content Placeholder 4" descr="417514693_915239493938148_4951067609144572190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99210" y="2613660"/>
            <a:ext cx="2910205" cy="3880485"/>
          </a:xfrm>
          <a:prstGeom prst="rect">
            <a:avLst/>
          </a:prstGeom>
        </p:spPr>
      </p:pic>
      <p:pic>
        <p:nvPicPr>
          <p:cNvPr id="6" name="Content Placeholder 5" descr="417539026_915239427271488_8493625111818645941_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4580" y="2613660"/>
            <a:ext cx="4184015" cy="31375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sr-Cyrl-RS" altLang="en-US" sz="2000"/>
              <a:t>М</a:t>
            </a:r>
            <a:r>
              <a:rPr lang="en-US" sz="2000"/>
              <a:t>еђународни дан против вршњачког насиља тј. "ДАН РОЗЕ МАЈИЦА" је обележен и у нашој школи данас 2</a:t>
            </a:r>
            <a:r>
              <a:rPr lang="sr-Cyrl-RS" altLang="en-US" sz="2000"/>
              <a:t>8</a:t>
            </a:r>
            <a:r>
              <a:rPr lang="en-US" sz="2000"/>
              <a:t>.2.</a:t>
            </a:r>
            <a:r>
              <a:rPr lang="sr-Cyrl-RS" altLang="en-US" sz="2000"/>
              <a:t>2024.</a:t>
            </a:r>
            <a:r>
              <a:rPr lang="en-US" sz="2000"/>
              <a:t> у организацији чланова Тима за заштиту ученика од дискриминације,насиља,злостављања и занемаривања и Ученичког парламента.Ученици су учествовали у радионици у оквиру које су се путем видео материјала још једном подсетили на врсте насиља,како их препознати и како се заштитити од насиља.Предавање на дату тему су водили педагог школе,Сандра Салковић и наставница Санела Шћопуловић као председник Тима за заштиту од насиља и координатор Ученичког парламента.Ученици су на крају радионице написали поруке подршке својим вршњацима и послали их са балонима.</a:t>
            </a:r>
            <a:endParaRPr lang="en-US" sz="2000"/>
          </a:p>
        </p:txBody>
      </p:sp>
      <p:pic>
        <p:nvPicPr>
          <p:cNvPr id="3" name="Content Placeholder 2" descr="20240228_11054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 rot="10800000">
            <a:off x="677545" y="4260215"/>
            <a:ext cx="4184015" cy="1882775"/>
          </a:xfrm>
          <a:prstGeom prst="rect">
            <a:avLst/>
          </a:prstGeom>
        </p:spPr>
      </p:pic>
      <p:pic>
        <p:nvPicPr>
          <p:cNvPr id="4" name="Content Placeholder 3" descr="20240228_100910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90160" y="4260215"/>
            <a:ext cx="4184015" cy="18827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5249" y="2700867"/>
            <a:ext cx="8598754" cy="1491305"/>
          </a:xfrm>
        </p:spPr>
        <p:txBody>
          <a:bodyPr>
            <a:normAutofit/>
          </a:bodyPr>
          <a:lstStyle/>
          <a:p>
            <a:r>
              <a:rPr lang="sr-Cyrl-RS" sz="4800" dirty="0"/>
              <a:t>Март</a:t>
            </a:r>
            <a:endParaRPr lang="en-US" sz="4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888789" y="1488759"/>
            <a:ext cx="4184035" cy="38807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r-Cyrl-RS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ЕВРОПСКИ ДАН ЈЕЗИКА 26.9.2023.</a:t>
            </a:r>
            <a:endParaRPr lang="sr-Cyrl-RS" dirty="0">
              <a:solidFill>
                <a:srgbClr val="05050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sr-Cyrl-RS" dirty="0">
              <a:solidFill>
                <a:srgbClr val="05050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sr-Cyrl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Ученици виших разреда наше школе су са наставником српског језика, Кесегић Дарком, обележили Европски дан језика, 26.9.2023. тако што су израдили пано на коме су исписани цитати о другарству на више страних језика.</a:t>
            </a:r>
            <a:endParaRPr lang="sr-Cyrl-RS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sr-Cyrl-RS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sr-Cyrl-RS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r-Cyrl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 descr="376901785_818605393601559_2708334148219516577_n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66165" y="4322445"/>
            <a:ext cx="3829050" cy="17233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55" y="535940"/>
            <a:ext cx="3894455" cy="55092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77333" y="731519"/>
            <a:ext cx="3486703" cy="588029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r-Cyrl-RS" dirty="0">
                <a:latin typeface="Calibri" panose="020F0502020204030204" pitchFamily="34" charset="0"/>
                <a:cs typeface="Calibri" panose="020F0502020204030204" pitchFamily="34" charset="0"/>
              </a:rPr>
              <a:t>ДАН ЖЕНА</a:t>
            </a:r>
            <a:endParaRPr lang="sr-Cyrl-R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sr-Cyrl-RS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8.3.2022.</a:t>
            </a:r>
            <a:endParaRPr lang="sr-Cyrl-RS" dirty="0">
              <a:solidFill>
                <a:srgbClr val="05050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sr-Cyrl-RS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sr-Cyrl-RS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r-Cyrl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Међународни дан жена односно 8. март. </a:t>
            </a:r>
            <a:r>
              <a:rPr lang="ru-RU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 је посвећен женама и слави се сваке године 8. марта. Овај дан је настао као дан борбе за женска људска права, односно дан борбе за економску, политичку и социјалну равноправност жена и мушкараца.</a:t>
            </a:r>
            <a:endParaRPr lang="ru-RU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505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Овим поводом ученици наше школе имали су прилику да својим знањем и умећем припреме пригодан поклон својим мајкама.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16" y="1323242"/>
            <a:ext cx="7429500" cy="49149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5249" y="2700867"/>
            <a:ext cx="8598754" cy="1491305"/>
          </a:xfrm>
        </p:spPr>
        <p:txBody>
          <a:bodyPr>
            <a:normAutofit/>
          </a:bodyPr>
          <a:lstStyle/>
          <a:p>
            <a:r>
              <a:rPr lang="sr-Cyrl-RS" sz="4800" dirty="0"/>
              <a:t>Април</a:t>
            </a:r>
            <a:endParaRPr lang="en-US" sz="4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77333" y="731519"/>
            <a:ext cx="3838396" cy="588029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r-Cyrl-RS" dirty="0">
                <a:latin typeface="Calibri" panose="020F0502020204030204" pitchFamily="34" charset="0"/>
                <a:cs typeface="Calibri" panose="020F0502020204030204" pitchFamily="34" charset="0"/>
              </a:rPr>
              <a:t>ДАН ШКОЛЕ</a:t>
            </a:r>
            <a:endParaRPr lang="sr-Cyrl-R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sr-Cyrl-RS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1.4.2023.</a:t>
            </a:r>
            <a:endParaRPr lang="sr-Cyrl-RS" dirty="0">
              <a:solidFill>
                <a:srgbClr val="05050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sr-Cyrl-RS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sr-Cyrl-RS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r-Cyrl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ОШ "Момчило Ранковић"Рајац 1866 - 2022, 165 година постојања </a:t>
            </a:r>
            <a:endParaRPr lang="ru-RU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Успомене градимо заједно...</a:t>
            </a:r>
            <a:endParaRPr lang="ru-RU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r-Cyrl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sr-Latn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Обележавање</a:t>
            </a:r>
            <a:r>
              <a:rPr lang="sr-Latn-RS" sz="18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Дана</a:t>
            </a:r>
            <a:r>
              <a:rPr lang="sr-Latn-RS" sz="18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школе</a:t>
            </a:r>
            <a:r>
              <a:rPr lang="sr-Latn-RS" sz="18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sr-Latn-RS" sz="18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организацији</a:t>
            </a:r>
            <a:r>
              <a:rPr lang="sr-Latn-RS" sz="18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чланова</a:t>
            </a:r>
            <a:r>
              <a:rPr lang="sr-Latn-RS" sz="18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Ученичког</a:t>
            </a:r>
            <a:r>
              <a:rPr lang="sr-Latn-RS" sz="18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парламента</a:t>
            </a:r>
            <a:r>
              <a:rPr lang="sr-Latn-RS" sz="18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sr-Latn-RS" sz="18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наставника</a:t>
            </a:r>
            <a:r>
              <a:rPr lang="sr-Latn-RS" sz="18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наше</a:t>
            </a:r>
            <a:r>
              <a:rPr lang="sr-Latn-RS" sz="18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школе</a:t>
            </a:r>
            <a:r>
              <a:rPr lang="sr-Latn-RS" sz="18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кроз</a:t>
            </a:r>
            <a:r>
              <a:rPr lang="sr-Latn-RS" sz="18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различите</a:t>
            </a:r>
            <a:r>
              <a:rPr lang="sr-Latn-RS" sz="18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активности</a:t>
            </a:r>
            <a:r>
              <a:rPr lang="sr-Latn-RS" sz="18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1800" dirty="0">
              <a:solidFill>
                <a:srgbClr val="050505"/>
              </a:solidFill>
              <a:effectLst/>
              <a:latin typeface="Segoe UI Historic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Cyrl-R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крају дана приређена је пригодна закуска намењена колективу школе у просторијама гостиониц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sr-Cyrl-R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Рајачких пивница.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277624599_535481721425481_3562388408336208473_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762423" y="1572332"/>
            <a:ext cx="6947470" cy="3914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sr-Cyrl-RS" altLang="en-US" sz="2000"/>
              <a:t>4</a:t>
            </a:r>
            <a:r>
              <a:rPr lang="en-US" sz="2000"/>
              <a:t>.4.2024. су вредне ученице нижих разреда наше школе са својим учитељицама Зорицом Шеган и Славицом Шујерановић, у оквиру радионице поводом Ускрса, офарбале и украшавале ускршња јаја</a:t>
            </a:r>
            <a:r>
              <a:rPr lang="sr-Cyrl-RS" altLang="en-US" sz="2000"/>
              <a:t>.</a:t>
            </a:r>
            <a:endParaRPr lang="sr-Cyrl-RS" altLang="en-US" sz="2000"/>
          </a:p>
        </p:txBody>
      </p:sp>
      <p:pic>
        <p:nvPicPr>
          <p:cNvPr id="4" name="Content Placeholder 3" descr="443713300_975545987907498_5573471519189455283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13815" y="2160905"/>
            <a:ext cx="2910205" cy="3880485"/>
          </a:xfrm>
          <a:prstGeom prst="rect">
            <a:avLst/>
          </a:prstGeom>
        </p:spPr>
      </p:pic>
      <p:pic>
        <p:nvPicPr>
          <p:cNvPr id="5" name="Content Placeholder 4" descr="436467624_975540884574675_5508451971583787396_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6430" y="2160905"/>
            <a:ext cx="2910205" cy="388048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sr-Cyrl-RS" altLang="en-US" sz="2000"/>
              <a:t>У</a:t>
            </a:r>
            <a:r>
              <a:rPr lang="en-US" sz="2000"/>
              <a:t> организацији наставнице биологије,Биљане Стојановић и Ученичког парламента,22.4.2024.је обележен СВЕТСКИ ДАН ПЛАНЕТЕ ЗЕМЉЕ.Одржано је предавање у оквиру којег је било речи о важности очувања наше планете са посебним освртом на рециклажу.</a:t>
            </a:r>
            <a:endParaRPr lang="en-US" sz="2000"/>
          </a:p>
        </p:txBody>
      </p:sp>
      <p:pic>
        <p:nvPicPr>
          <p:cNvPr id="5" name="Content Placeholder 4" descr="439864236_958191349642962_6262132082758676876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77545" y="2132965"/>
            <a:ext cx="4184015" cy="1883410"/>
          </a:xfrm>
          <a:prstGeom prst="rect">
            <a:avLst/>
          </a:prstGeom>
        </p:spPr>
      </p:pic>
      <p:pic>
        <p:nvPicPr>
          <p:cNvPr id="6" name="Content Placeholder 5" descr="440041875_958191179642979_1602058777460304000_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2920" y="4336415"/>
            <a:ext cx="4184015" cy="1883410"/>
          </a:xfrm>
          <a:prstGeom prst="rect">
            <a:avLst/>
          </a:prstGeom>
        </p:spPr>
      </p:pic>
      <p:pic>
        <p:nvPicPr>
          <p:cNvPr id="7" name="Picture 6" descr="440197358_958191286309635_3197730035976707459_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510" y="2616200"/>
            <a:ext cx="5885180" cy="264922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5249" y="2700867"/>
            <a:ext cx="8598754" cy="1491305"/>
          </a:xfrm>
        </p:spPr>
        <p:txBody>
          <a:bodyPr>
            <a:normAutofit/>
          </a:bodyPr>
          <a:lstStyle/>
          <a:p>
            <a:r>
              <a:rPr lang="sr-Cyrl-RS" sz="4800" dirty="0"/>
              <a:t>Мај</a:t>
            </a:r>
            <a:endParaRPr lang="en-US" sz="4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sr-Cyrl-RS" altLang="en-US" sz="2000"/>
              <a:t>П</a:t>
            </a:r>
            <a:r>
              <a:rPr lang="en-US" sz="2000"/>
              <a:t>рофесори Техничке школе (и бивши наставници наше школе) из Неготина су посетили нашу школу у циљу презентације Техничке школе ученицима 8.разреда и њиховим родитељима.</a:t>
            </a:r>
            <a:endParaRPr lang="en-US" sz="2000"/>
          </a:p>
        </p:txBody>
      </p:sp>
      <p:pic>
        <p:nvPicPr>
          <p:cNvPr id="4" name="Content Placeholder 3" descr="436253630_973508854777878_2347920328206951410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892300" y="2160905"/>
            <a:ext cx="1753235" cy="3880485"/>
          </a:xfrm>
          <a:prstGeom prst="rect">
            <a:avLst/>
          </a:prstGeom>
        </p:spPr>
      </p:pic>
      <p:pic>
        <p:nvPicPr>
          <p:cNvPr id="5" name="Content Placeholder 4" descr="427997379_973508818111215_2576174319607709619_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46600" y="2219325"/>
            <a:ext cx="5353050" cy="241871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sr-Cyrl-RS" altLang="en-US" sz="2000"/>
              <a:t>Ч</a:t>
            </a:r>
            <a:r>
              <a:rPr lang="en-US" sz="2000"/>
              <a:t>ланови Ученичког парламента су са својим координатором,15.5.2024. организовали радионицу посвећену Међународном Дану породице.У оквиру радионице се водио разговор о породици,правим породичним вредностима као и о значају породице током одрастања и живота.Ученицима је приказана и презентација на дату тему.Радионици су присуствовали сви ученици виших разреда наше школе.Након радионице,ученици су гледали изабрани породични филм у коме су могли да виде како се негују праве породичне вредности.</a:t>
            </a:r>
            <a:endParaRPr lang="en-US" sz="2000"/>
          </a:p>
        </p:txBody>
      </p:sp>
      <p:pic>
        <p:nvPicPr>
          <p:cNvPr id="5" name="Content Placeholder 4" descr="441905052_973531058108991_5302428415361757176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77545" y="3975735"/>
            <a:ext cx="4184015" cy="1883410"/>
          </a:xfrm>
          <a:prstGeom prst="rect">
            <a:avLst/>
          </a:prstGeom>
        </p:spPr>
      </p:pic>
      <p:pic>
        <p:nvPicPr>
          <p:cNvPr id="6" name="Content Placeholder 5" descr="440367001_973515761443854_7508358110238392541_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90160" y="3813175"/>
            <a:ext cx="4184015" cy="220789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sz="2000"/>
              <a:t>Педагог Сандра Салковић и наставник Дарко Кесегић су у оквиру недеље сећања на жртве прошлогодишњег немилог догађаја у Рибникару,организовали радионицу са темом "Емпатијом и сарадњом до поверења и одговорности" дана 9.5.2024.Са ученицима виших разреда наше школе је у оквиру радионице вођен разговор о важности саосећања и квалитетне међусобне сарадње и одговорности.</a:t>
            </a:r>
            <a:endParaRPr lang="en-US" sz="2000"/>
          </a:p>
        </p:txBody>
      </p:sp>
      <p:pic>
        <p:nvPicPr>
          <p:cNvPr id="5" name="Content Placeholder 4" descr="436305876_974825771312853_5783181531129009648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895475" y="2538095"/>
            <a:ext cx="1746885" cy="3880485"/>
          </a:xfrm>
          <a:prstGeom prst="rect">
            <a:avLst/>
          </a:prstGeom>
        </p:spPr>
      </p:pic>
      <p:pic>
        <p:nvPicPr>
          <p:cNvPr id="6" name="Content Placeholder 5" descr="441417674_974825704646193_1948761356278303301_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90160" y="3536315"/>
            <a:ext cx="6059805" cy="27279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Крос РТС-а 22.9.2023.</a:t>
            </a:r>
            <a:endParaRPr lang="en-US"/>
          </a:p>
        </p:txBody>
      </p:sp>
      <p:pic>
        <p:nvPicPr>
          <p:cNvPr id="5" name="Content Placeholder 4" descr="378349880_814265317368900_3217774660398461814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13815" y="2160905"/>
            <a:ext cx="2910205" cy="3880485"/>
          </a:xfrm>
          <a:prstGeom prst="rect">
            <a:avLst/>
          </a:prstGeom>
        </p:spPr>
      </p:pic>
      <p:pic>
        <p:nvPicPr>
          <p:cNvPr id="6" name="Content Placeholder 5" descr="380739406_814265477368884_5104704321238190596_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6430" y="2160905"/>
            <a:ext cx="2910205" cy="38804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5249" y="2700867"/>
            <a:ext cx="8598754" cy="1491305"/>
          </a:xfrm>
        </p:spPr>
        <p:txBody>
          <a:bodyPr>
            <a:normAutofit/>
          </a:bodyPr>
          <a:lstStyle/>
          <a:p>
            <a:r>
              <a:rPr lang="sr-Cyrl-RS" sz="4800" dirty="0"/>
              <a:t>Октобар</a:t>
            </a:r>
            <a:endParaRPr lang="en-US" sz="4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5972175" cy="1320800"/>
          </a:xfrm>
        </p:spPr>
        <p:txBody>
          <a:bodyPr>
            <a:normAutofit fontScale="90000"/>
          </a:bodyPr>
          <a:p>
            <a:r>
              <a:rPr lang="en-US"/>
              <a:t>Радионица у организацији Ученичког парламента  на тему "Другарство" реализована </a:t>
            </a:r>
            <a:r>
              <a:rPr lang="sr-Cyrl-RS" altLang="en-US"/>
              <a:t>је </a:t>
            </a:r>
            <a:r>
              <a:rPr lang="en-US"/>
              <a:t>дана 6.9.2023. у оквиру тематске недеље по препоруци МПТР-а.</a:t>
            </a:r>
            <a:endParaRPr lang="en-US"/>
          </a:p>
        </p:txBody>
      </p:sp>
      <p:pic>
        <p:nvPicPr>
          <p:cNvPr id="4" name="Content Placeholder 3" descr="386077018_820835296711902_3535131607611648101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971030" y="1227455"/>
            <a:ext cx="2153920" cy="4784725"/>
          </a:xfrm>
          <a:prstGeom prst="rect">
            <a:avLst/>
          </a:prstGeom>
        </p:spPr>
      </p:pic>
      <p:pic>
        <p:nvPicPr>
          <p:cNvPr id="5" name="Content Placeholder 4" descr="386077415_820863886709043_746614216339256262_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46895" y="1361440"/>
            <a:ext cx="2093595" cy="46507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RS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ДЕЧИЈА НЕДЕЉА</a:t>
            </a:r>
            <a:endParaRPr lang="sr-Cyrl-RS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sr-Cyrl-RS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2-8.10.2023.</a:t>
            </a:r>
            <a:endParaRPr lang="sr-Cyrl-RS" dirty="0">
              <a:solidFill>
                <a:srgbClr val="05050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sr-Cyrl-RS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sr-Cyrl-RS" sz="1800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r-Cyrl-RS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8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Ученици виших разреда наше школе су обележили Дечију недељу различитим врстама активности, у реализацији чланова Ученичког парламента, уз посебан осврт на Конвенцију дечијих права.</a:t>
            </a:r>
            <a:endParaRPr lang="en-US" dirty="0"/>
          </a:p>
        </p:txBody>
      </p:sp>
      <p:pic>
        <p:nvPicPr>
          <p:cNvPr id="4" name="Content Placeholder 3" descr="382599065_820521260076639_3289469073582839105_n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788660" y="437515"/>
            <a:ext cx="4023995" cy="5603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7721600" cy="4850130"/>
          </a:xfrm>
        </p:spPr>
        <p:txBody>
          <a:bodyPr>
            <a:normAutofit/>
          </a:bodyPr>
          <a:p>
            <a:r>
              <a:rPr lang="en-US"/>
              <a:t>У оквиру Дечије недеље,наставници Сања Јанковић и Дарко Кесегић су дана 2.10.2023.организовали "Дечије игре" у којима су уживали наши ученици.</a:t>
            </a:r>
            <a:endParaRPr lang="en-US"/>
          </a:p>
        </p:txBody>
      </p:sp>
      <p:pic>
        <p:nvPicPr>
          <p:cNvPr id="5" name="Content Placeholder 4" descr="386562289_821866663275432_2666556623506034648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655050" y="779145"/>
            <a:ext cx="2199005" cy="48850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065" y="594360"/>
            <a:ext cx="8189595" cy="4820920"/>
          </a:xfrm>
        </p:spPr>
        <p:txBody>
          <a:bodyPr>
            <a:normAutofit/>
          </a:bodyPr>
          <a:p>
            <a:r>
              <a:rPr lang="sr-Cyrl-RS" altLang="en-US"/>
              <a:t>У</a:t>
            </a:r>
            <a:r>
              <a:rPr lang="en-US"/>
              <a:t>читељице подручних одељења наше школе,Славица Шујерановић и Зорица Шеган су са ученицима нижих разреда организовале низ активности у оквиру Дечије недеље 2023.</a:t>
            </a:r>
            <a:endParaRPr lang="en-US"/>
          </a:p>
        </p:txBody>
      </p:sp>
      <p:pic>
        <p:nvPicPr>
          <p:cNvPr id="5" name="Content Placeholder 4" descr="386564661_821871209941644_7151563874855998889_n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174875" y="3413125"/>
            <a:ext cx="2443480" cy="3258185"/>
          </a:xfrm>
          <a:prstGeom prst="rect">
            <a:avLst/>
          </a:prstGeom>
        </p:spPr>
      </p:pic>
      <p:pic>
        <p:nvPicPr>
          <p:cNvPr id="6" name="Content Placeholder 5" descr="383440698_821870809941684_3932954980274154960_n"/>
          <p:cNvPicPr>
            <a:picLocks noChangeAspect="1"/>
          </p:cNvPicPr>
          <p:nvPr>
            <p:ph sz="half" idx="2"/>
          </p:nvPr>
        </p:nvPicPr>
        <p:blipFill>
          <a:blip r:embed="rId2"/>
          <a:srcRect l="-7746" t="-4287" r="7746" b="4287"/>
          <a:stretch>
            <a:fillRect/>
          </a:stretch>
        </p:blipFill>
        <p:spPr>
          <a:xfrm>
            <a:off x="5439410" y="3307715"/>
            <a:ext cx="2533015" cy="33775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7594</Words>
  <Application>WPS Presentation</Application>
  <PresentationFormat>Widescreen</PresentationFormat>
  <Paragraphs>108</Paragraphs>
  <Slides>38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3" baseType="lpstr">
      <vt:lpstr>Arial</vt:lpstr>
      <vt:lpstr>SimSun</vt:lpstr>
      <vt:lpstr>Wingdings</vt:lpstr>
      <vt:lpstr>Wingdings 3</vt:lpstr>
      <vt:lpstr>Symbol</vt:lpstr>
      <vt:lpstr>Arial</vt:lpstr>
      <vt:lpstr>Calibri</vt:lpstr>
      <vt:lpstr>Trebuchet MS</vt:lpstr>
      <vt:lpstr>Microsoft YaHei</vt:lpstr>
      <vt:lpstr>Arial Unicode MS</vt:lpstr>
      <vt:lpstr>Resavska</vt:lpstr>
      <vt:lpstr>Segoe UI Historic</vt:lpstr>
      <vt:lpstr>Times New Roman</vt:lpstr>
      <vt:lpstr>Segoe Print</vt:lpstr>
      <vt:lpstr>Facet</vt:lpstr>
      <vt:lpstr>ЛЕТОПИС</vt:lpstr>
      <vt:lpstr>Септембар</vt:lpstr>
      <vt:lpstr>PowerPoint 演示文稿</vt:lpstr>
      <vt:lpstr>Крос РТС-а 22.9.2023.</vt:lpstr>
      <vt:lpstr>Октобар</vt:lpstr>
      <vt:lpstr>Радионица у организацији Ученичког парламента  на тему "Другарство" реализована је дана 6.9.2023. у оквиру тематске недеље по препоруци МПТР-а.</vt:lpstr>
      <vt:lpstr>PowerPoint 演示文稿</vt:lpstr>
      <vt:lpstr>У оквиру Дечије недеље,наставници Сања Јанковић и Дарко Кесегић су дана 2.10.2023.организовали "Дечије игре" у којима су уживали наши ученици.</vt:lpstr>
      <vt:lpstr>Учитељице подручних одељења наше школе,Славица Шујерановић и Зорица Шеган су са ученицима нижих разреда организовале низ активности у оквиру Дечије недеље 2023.</vt:lpstr>
      <vt:lpstr>На иницијативу чланова Ученичког парламента и координатора наставнице Санеле Шћопуловић,једна учионица у оквиру школе је адаптирана и преуређена у "Учионицу за разбибригу".Учионица је намењена ученицима за забаву и опуштање у периоде током наставног дана када желе да се опусте,изолују или одморе у време трајања одмора или док чекају превоз.Такође,учионица је опремљена лаптопом и пројектором те стога је на располагању и наставницима који желе да ту одрже час или радионицу уз приказ неког мултимедијалног садржаја. </vt:lpstr>
      <vt:lpstr>Дана 3.10. је Ученички парламент организовао радионицу у оквиру Дечије недеље под слоганом "Велико срце деце Србије".Наиме,чланови парламента су својим трудом и залагањем прикупили потребан материјал за израду паноа.Ученици су уживали у радионици проналазећи себе у описима другара и лепили своју фотографију на означено место.Заједно су на тај начин налазили своја места у великом срцу које представља нашу школу.</vt:lpstr>
      <vt:lpstr>Спортски дан у оквиру Дечије недеље реализован  5.10.2023.</vt:lpstr>
      <vt:lpstr>Дана 6.10.2023.наставник географије,Милош Голубовић,је организовао квиз "Занимљива географија" у коме су учествовали сви ученици више наставе наше школе.Квиз је реализован у оквиру Дечије недеље.</vt:lpstr>
      <vt:lpstr>4.10.2023.реализована је активност "Улепшајмо свет" на часу музичке културе у оквиру Дечије недеље.Активност је организовала наставница Бранислава Радуловић.</vt:lpstr>
      <vt:lpstr>Наша школа је скромним доприносом помогла акцију прикупљања новчаних средстава за нашу малу суграђанку Снежу и самим тим имала допринос на хуманитарном базару одржаном 20.10.2023. у Неготину.Овиме је наш "Хуманитарни кутак" добио прави смисао.Радници и ученици наше школе ће се трудити да и убудуће учествују у хуманитарним акцијама.</vt:lpstr>
      <vt:lpstr>Новембар</vt:lpstr>
      <vt:lpstr>Поводом Дана примирја у Првом светском рату,ученици наше школе су најпре са наставницом историје кроз презентацију и део документарног филма о Великом рату,увидели улогу Србије и њен допринос подеби савезника.Потом су израдили пано и правили амблеме,који симболишу Дан примирја у Првом светском рату. </vt:lpstr>
      <vt:lpstr>Припадници Полицијске управе у Бору,Полицијске станице у Неготину и ОЗСК ПС Неготин,су дсана 22.11.2023.,у оквиру пројекта “Заједно и безбедно кроз детињство”,одржали предавање ученицима 5. и 7.разреда,на тему “Превенција вршњачког насиља у стварном и виртуелном окружењу”.</vt:lpstr>
      <vt:lpstr>Децембар</vt:lpstr>
      <vt:lpstr>Дана 15.12.ученици наше школе су присуствовали презентацији коју је одржао педагог на тему “Бонтон и правила лепог понашања”.Ученици су активно учествовали,показали знање и интересовање за ову тему.</vt:lpstr>
      <vt:lpstr>PowerPoint 演示文稿</vt:lpstr>
      <vt:lpstr>Крајем децембра је на часовима Технике и технологије у организацији наставника Младена Јовића,реализована радионица под називом "Израда новогодишњих украса од рециклираног материјала" у којој су учествовали сви ученици виших разреда наше школе.</vt:lpstr>
      <vt:lpstr>Јануар</vt:lpstr>
      <vt:lpstr>PowerPoint 演示文稿</vt:lpstr>
      <vt:lpstr>Фебруар</vt:lpstr>
      <vt:lpstr>14.2.су ученици наше школе заједно са наставницом историје,Драганом Димитријевић,обележили Дан државности Републике Србије.</vt:lpstr>
      <vt:lpstr>20.2.је у нашој школи одржан угледни час под називом “Физика није баук!”,где су ученици 6.,7. и 8. разреда уз помоћ наставнице физике представили физику као предмет ученицима 5. и нижих разреда.Ученици су извођењем једноставних огледа успели да заинтересују млађе ђаке за предмет и објасне одређене природне појаве.Час је завршен Кахут квизом где су екупе: Архимеди, Тесле и ТНТ показали завидно знање.</vt:lpstr>
      <vt:lpstr>Међународни дан против вршњачког насиља тј. "ДАН РОЗЕ МАЈИЦА" је обележен и у нашој школи данас 28.2. у организацији чланова Тима за заштиту ученика од дискриминације,насиља,злостављања и занемаривања и Ученичког парламента.Ученици су учествовали у радионици у оквиру које су се путем видео материјала још једном подсетили на врсте насиља,како их препознати и како се заштитити од насиља.Предавање на дату тему су водили педагог школе,Сандра Салковић и наставница Санела Шћопуловић као председник Тима за заштиту од насиља и координатор Ученичког парламента.Ученици су на крају радионице написали поруке подршке својим вршњацима и послали их са балонима.</vt:lpstr>
      <vt:lpstr>Март</vt:lpstr>
      <vt:lpstr>PowerPoint 演示文稿</vt:lpstr>
      <vt:lpstr>Април</vt:lpstr>
      <vt:lpstr>PowerPoint 演示文稿</vt:lpstr>
      <vt:lpstr>4.4.2024. су вредне ученице нижих разреда наше школе са својим учитељицама Зорицом Шеган и Славицом Шујерановић, у оквиру радионице поводом Ускрса, офарбале и украшавале ускршња јаја.</vt:lpstr>
      <vt:lpstr>У организацији наставнице биологије,Биљане Стојановић и Ученичког парламента,22.4.2024.је обележен СВЕТСКИ ДАН ПЛАНЕТЕ ЗЕМЉЕ.Одржано је предавање у оквиру којег је било речи о важности очувања наше планете са посебним освртом на рециклажу.</vt:lpstr>
      <vt:lpstr>Мај</vt:lpstr>
      <vt:lpstr>Професори Техничке школе (и бивши наставници наше школе) из Неготина су посетили нашу школу у циљу презентације Техничке школе ученицима 8.разреда и њиховим родитељима.</vt:lpstr>
      <vt:lpstr>Чланови Ученичког парламента су са својим координатором,15.5.2024. организовали радионицу посвећену Међународном Дану породице.У оквиру радионице се водио разговор о породици,правим породичним вредностима као и о значају породице током одрастања и живота.Ученицима је приказана и презентација на дату тему.Радионици су присуствовали сви ученици виших разреда наше школе.Након радионице,ученици су гледали изабрани породични филм у коме су могли да виде како се негују праве породичне вредности.</vt:lpstr>
      <vt:lpstr>Педагог Сандра Салковић и наставник Дарко Кесегић су у оквиру недеље сећања на жртве прошлогодишњег немилог догађаја у Рибникару,организовали радионицу са темом "Емпатијом и сарадњом до поверења и одговорности" дана 9.5.2024.Са ученицима виших разреда наше школе је у оквиру радионице вођен разговор о важности саосећања и квалитетне међусобне сарадње и одговорности.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ЛЕТОПИС</dc:title>
  <dc:creator>Milos</dc:creator>
  <cp:lastModifiedBy>osmom</cp:lastModifiedBy>
  <cp:revision>101</cp:revision>
  <dcterms:created xsi:type="dcterms:W3CDTF">2023-04-14T20:11:00Z</dcterms:created>
  <dcterms:modified xsi:type="dcterms:W3CDTF">2024-10-26T07:50:38Z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66E71286375645BE83BA142879D2CEF4</vt:lpwstr>
  </property>
  <property fmtid="{D5CDD505-2E9C-101B-9397-08002B2CF9AE}" pid="3" name="KSOProductBuildVer">
    <vt:lpwstr>1033-11.2.0.11388</vt:lpwstr>
  </property>
</Properties>
</file>